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Poppins"/>
      <p:regular r:id="rId12"/>
    </p:embeddedFont>
    <p:embeddedFont>
      <p:font typeface="Poppins"/>
      <p:regular r:id="rId13"/>
    </p:embeddedFont>
    <p:embeddedFont>
      <p:font typeface="Poppins"/>
      <p:regular r:id="rId14"/>
    </p:embeddedFont>
    <p:embeddedFont>
      <p:font typeface="Poppins"/>
      <p:regular r:id="rId1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129" y="2280880"/>
            <a:ext cx="7845743" cy="249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Anonimizacja danych osobowych w tekstach polskich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649129" y="5058608"/>
            <a:ext cx="7845743" cy="890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Kompleksowe podejście do wykrywania i maskowania wrażliwych informacji z wykorzystaniem głębokiego uczenia i zaawansowanego przetwarzania języka naturalnego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1638300"/>
            <a:ext cx="7369016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Cele i wyzwania projektu</a:t>
            </a:r>
            <a:endParaRPr lang="en-US" sz="5200" dirty="0"/>
          </a:p>
        </p:txBody>
      </p:sp>
      <p:sp>
        <p:nvSpPr>
          <p:cNvPr id="3" name="Shape 1"/>
          <p:cNvSpPr/>
          <p:nvPr/>
        </p:nvSpPr>
        <p:spPr>
          <a:xfrm>
            <a:off x="649129" y="2842379"/>
            <a:ext cx="4320421" cy="3243501"/>
          </a:xfrm>
          <a:prstGeom prst="roundRect">
            <a:avLst>
              <a:gd name="adj" fmla="val 8578"/>
            </a:avLst>
          </a:prstGeom>
          <a:solidFill>
            <a:srgbClr val="ECDFE3"/>
          </a:solidFill>
          <a:ln/>
        </p:spPr>
      </p:sp>
      <p:sp>
        <p:nvSpPr>
          <p:cNvPr id="4" name="Shape 2"/>
          <p:cNvSpPr/>
          <p:nvPr/>
        </p:nvSpPr>
        <p:spPr>
          <a:xfrm>
            <a:off x="834509" y="3027759"/>
            <a:ext cx="556379" cy="556379"/>
          </a:xfrm>
          <a:prstGeom prst="roundRect">
            <a:avLst>
              <a:gd name="adj" fmla="val 16433197"/>
            </a:avLst>
          </a:prstGeom>
          <a:solidFill>
            <a:srgbClr val="C7A2AC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87504" y="3180636"/>
            <a:ext cx="250388" cy="2503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34509" y="3769519"/>
            <a:ext cx="3949660" cy="832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Ochrona danych wrażliwych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834509" y="4713684"/>
            <a:ext cx="3949660" cy="1186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Skuteczne ukrywanie danych osobowych (PESEL, adres email, numer telefonu) przy jednoczesnym zachowaniu sensu i kontekstu wypowiedzi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5154930" y="2842379"/>
            <a:ext cx="4320421" cy="3243501"/>
          </a:xfrm>
          <a:prstGeom prst="roundRect">
            <a:avLst>
              <a:gd name="adj" fmla="val 8578"/>
            </a:avLst>
          </a:prstGeom>
          <a:solidFill>
            <a:srgbClr val="ECDFE3"/>
          </a:solidFill>
          <a:ln/>
        </p:spPr>
      </p:sp>
      <p:sp>
        <p:nvSpPr>
          <p:cNvPr id="9" name="Shape 6"/>
          <p:cNvSpPr/>
          <p:nvPr/>
        </p:nvSpPr>
        <p:spPr>
          <a:xfrm>
            <a:off x="5340310" y="3027759"/>
            <a:ext cx="556379" cy="556379"/>
          </a:xfrm>
          <a:prstGeom prst="roundRect">
            <a:avLst>
              <a:gd name="adj" fmla="val 16433197"/>
            </a:avLst>
          </a:prstGeom>
          <a:solidFill>
            <a:srgbClr val="C7A2AC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93306" y="3180636"/>
            <a:ext cx="250388" cy="25038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340310" y="3769519"/>
            <a:ext cx="3541276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Precyzja rozpoznawania</a:t>
            </a:r>
            <a:endParaRPr lang="en-US" sz="2600" dirty="0"/>
          </a:p>
        </p:txBody>
      </p:sp>
      <p:sp>
        <p:nvSpPr>
          <p:cNvPr id="12" name="Text 8"/>
          <p:cNvSpPr/>
          <p:nvPr/>
        </p:nvSpPr>
        <p:spPr>
          <a:xfrm>
            <a:off x="5340310" y="4297204"/>
            <a:ext cx="3949660" cy="1186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Rozróżnianie kontekstu językowego: imię osoby vs nazwa marki, nazwa miasta vs część adresu, relacje rodzinne vs inne określenia</a:t>
            </a:r>
            <a:endParaRPr lang="en-US" sz="1450" dirty="0"/>
          </a:p>
        </p:txBody>
      </p:sp>
      <p:sp>
        <p:nvSpPr>
          <p:cNvPr id="13" name="Shape 9"/>
          <p:cNvSpPr/>
          <p:nvPr/>
        </p:nvSpPr>
        <p:spPr>
          <a:xfrm>
            <a:off x="9660731" y="2842379"/>
            <a:ext cx="4320421" cy="3243501"/>
          </a:xfrm>
          <a:prstGeom prst="roundRect">
            <a:avLst>
              <a:gd name="adj" fmla="val 8578"/>
            </a:avLst>
          </a:prstGeom>
          <a:solidFill>
            <a:srgbClr val="ECDFE3"/>
          </a:solidFill>
          <a:ln/>
        </p:spPr>
      </p:sp>
      <p:sp>
        <p:nvSpPr>
          <p:cNvPr id="14" name="Shape 10"/>
          <p:cNvSpPr/>
          <p:nvPr/>
        </p:nvSpPr>
        <p:spPr>
          <a:xfrm>
            <a:off x="9846112" y="3027759"/>
            <a:ext cx="556379" cy="556379"/>
          </a:xfrm>
          <a:prstGeom prst="roundRect">
            <a:avLst>
              <a:gd name="adj" fmla="val 16433197"/>
            </a:avLst>
          </a:prstGeom>
          <a:solidFill>
            <a:srgbClr val="C7A2AC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99107" y="3180636"/>
            <a:ext cx="250388" cy="25038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46112" y="376951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00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Minimalizacja błędów</a:t>
            </a:r>
            <a:endParaRPr lang="en-US" sz="2600" dirty="0"/>
          </a:p>
        </p:txBody>
      </p:sp>
      <p:sp>
        <p:nvSpPr>
          <p:cNvPr id="17" name="Text 12"/>
          <p:cNvSpPr/>
          <p:nvPr/>
        </p:nvSpPr>
        <p:spPr>
          <a:xfrm>
            <a:off x="9846112" y="4297204"/>
            <a:ext cx="3949660" cy="11868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Unikanie fałszywych wyników: nie pomijać żadnych wrażliwych danych (recall), jednocześnie nie oznaczać błędnie informacji publicznych (precision)</a:t>
            </a:r>
            <a:endParaRPr lang="en-US" sz="1450" dirty="0"/>
          </a:p>
        </p:txBody>
      </p:sp>
      <p:sp>
        <p:nvSpPr>
          <p:cNvPr id="18" name="Text 13"/>
          <p:cNvSpPr/>
          <p:nvPr/>
        </p:nvSpPr>
        <p:spPr>
          <a:xfrm>
            <a:off x="649129" y="6294477"/>
            <a:ext cx="1333214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Projekt łączy techniki rule-based dla struktur regularnych z głębokim uczeniem dla rozpoznawania kontekstu semantycznego w języku polskim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5529" y="1339572"/>
            <a:ext cx="7845743" cy="1666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Przygotowanie danych treningowych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6135529" y="3469481"/>
            <a:ext cx="3696653" cy="499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Dane rzeczywiste</a:t>
            </a:r>
            <a:endParaRPr lang="en-US" sz="3100" dirty="0"/>
          </a:p>
        </p:txBody>
      </p:sp>
      <p:sp>
        <p:nvSpPr>
          <p:cNvPr id="5" name="Text 2"/>
          <p:cNvSpPr/>
          <p:nvPr/>
        </p:nvSpPr>
        <p:spPr>
          <a:xfrm>
            <a:off x="6135529" y="4154686"/>
            <a:ext cx="36966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Porównanie wersji oryginalnych i zanonimizowanych tekstów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135529" y="4915019"/>
            <a:ext cx="36966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Automatyczne wykrywanie różnic między liniami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135529" y="5573316"/>
            <a:ext cx="36966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Ekstrakcja „złotych" etykiet kategorii wrażliwych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135529" y="6231612"/>
            <a:ext cx="36966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Weryfikacja spójności anotacji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10292239" y="3469481"/>
            <a:ext cx="3696653" cy="499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Dane syntetyczne</a:t>
            </a:r>
            <a:endParaRPr lang="en-US" sz="3100" dirty="0"/>
          </a:p>
        </p:txBody>
      </p:sp>
      <p:sp>
        <p:nvSpPr>
          <p:cNvPr id="10" name="Text 7"/>
          <p:cNvSpPr/>
          <p:nvPr/>
        </p:nvSpPr>
        <p:spPr>
          <a:xfrm>
            <a:off x="10292239" y="4154686"/>
            <a:ext cx="36966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Generowanie sztucznych przykładów z polskimi danymi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10292239" y="4915019"/>
            <a:ext cx="36966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Szablony zdań z prawdziwymi imionami, nazwiskami, miastami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10292239" y="5573316"/>
            <a:ext cx="36966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Symulacja szumu: literówki, różne formaty telefonów i dat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10292239" y="6231612"/>
            <a:ext cx="36966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Wzmacnianie rzadkich kategorii (orientacja, etniczność, religia)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7903" y="523875"/>
            <a:ext cx="7960995" cy="1518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Architektura i proces inferencji</a:t>
            </a:r>
            <a:endParaRPr lang="en-US" sz="4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903" y="2295644"/>
            <a:ext cx="844987" cy="108930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91839" y="2464594"/>
            <a:ext cx="3036927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Krok 1: Reguły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7091839" y="2945487"/>
            <a:ext cx="694705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Wyrażenia regularne maskują oczywiste struktury: PESEL, email, telefon, IBAN, NIP</a:t>
            </a:r>
            <a:endParaRPr lang="en-US" sz="13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903" y="3384947"/>
            <a:ext cx="844987" cy="13598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91839" y="3553897"/>
            <a:ext cx="3036927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Krok 2: Model NER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7091839" y="4034790"/>
            <a:ext cx="6947059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HerBERT (polski BERT) analizuje kontekst i oznacza wrażliwe fragmenty: imiona, adresy, relacje</a:t>
            </a:r>
            <a:endParaRPr lang="en-US" sz="13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7903" y="4744760"/>
            <a:ext cx="844987" cy="10893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91839" y="4913709"/>
            <a:ext cx="3036927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Krok 3: Agregacja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7091839" y="5394603"/>
            <a:ext cx="6947059" cy="270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Połączenie wyników w finalny tekst z etykietami zamiast danych osobowych</a:t>
            </a:r>
            <a:endParaRPr lang="en-US" sz="1300" dirty="0"/>
          </a:p>
        </p:txBody>
      </p:sp>
      <p:sp>
        <p:nvSpPr>
          <p:cNvPr id="13" name="Shape 7"/>
          <p:cNvSpPr/>
          <p:nvPr/>
        </p:nvSpPr>
        <p:spPr>
          <a:xfrm>
            <a:off x="6077903" y="6024086"/>
            <a:ext cx="7960995" cy="1681639"/>
          </a:xfrm>
          <a:prstGeom prst="roundRect">
            <a:avLst>
              <a:gd name="adj" fmla="val 15076"/>
            </a:avLst>
          </a:prstGeom>
          <a:solidFill>
            <a:srgbClr val="E2CFD4"/>
          </a:solidFill>
          <a:ln/>
        </p:spPr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6852" y="6277808"/>
            <a:ext cx="211217" cy="168950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627019" y="6235184"/>
            <a:ext cx="7242929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Model: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Fine-tuned HerBERT na polskich danych z Named Entity Recognition dla 15+ kategorii wrażliwych</a:t>
            </a:r>
            <a:endParaRPr lang="en-US" sz="1300" dirty="0"/>
          </a:p>
        </p:txBody>
      </p:sp>
      <p:sp>
        <p:nvSpPr>
          <p:cNvPr id="16" name="Text 9"/>
          <p:cNvSpPr/>
          <p:nvPr/>
        </p:nvSpPr>
        <p:spPr>
          <a:xfrm>
            <a:off x="6627019" y="6928247"/>
            <a:ext cx="7242929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Wydajność: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F1-score ~0.99 na zbiorze testowym (trening lokalny, potencjał do poprawy na mocniejszym GPU)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129" y="1923931"/>
            <a:ext cx="6665952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Status projektu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649129" y="3035260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49129" y="3327559"/>
            <a:ext cx="7845743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6" name="Text 3"/>
          <p:cNvSpPr/>
          <p:nvPr/>
        </p:nvSpPr>
        <p:spPr>
          <a:xfrm>
            <a:off x="649129" y="346590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Gotowe komponenty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649129" y="3993594"/>
            <a:ext cx="784574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Kod źródłowy, dane treningowe/testowe, dokumentacja techniczna procesu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49129" y="4614743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49129" y="4907042"/>
            <a:ext cx="7845743" cy="22860"/>
          </a:xfrm>
          <a:prstGeom prst="rect">
            <a:avLst/>
          </a:prstGeom>
          <a:solidFill>
            <a:srgbClr val="C7A2AC"/>
          </a:solidFill>
          <a:ln/>
        </p:spPr>
      </p:sp>
      <p:sp>
        <p:nvSpPr>
          <p:cNvPr id="10" name="Text 7"/>
          <p:cNvSpPr/>
          <p:nvPr/>
        </p:nvSpPr>
        <p:spPr>
          <a:xfrm>
            <a:off x="649129" y="5045393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Pliki wymagane</a:t>
            </a:r>
            <a:endParaRPr lang="en-US" sz="2600" dirty="0"/>
          </a:p>
        </p:txBody>
      </p:sp>
      <p:sp>
        <p:nvSpPr>
          <p:cNvPr id="11" name="Text 8"/>
          <p:cNvSpPr/>
          <p:nvPr/>
        </p:nvSpPr>
        <p:spPr>
          <a:xfrm>
            <a:off x="649129" y="5573078"/>
            <a:ext cx="784574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README, opis przygotowania danych, opis generacji syntetycznej, wynikowy plik zanonimizowany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2025-12-07T09:04:15Z</dcterms:created>
  <dcterms:modified xsi:type="dcterms:W3CDTF">2025-12-07T09:04:15Z</dcterms:modified>
</cp:coreProperties>
</file>